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3" r:id="rId1"/>
  </p:sldMasterIdLst>
  <p:notesMasterIdLst>
    <p:notesMasterId r:id="rId48"/>
  </p:notesMasterIdLst>
  <p:handoutMasterIdLst>
    <p:handoutMasterId r:id="rId49"/>
  </p:handoutMasterIdLst>
  <p:sldIdLst>
    <p:sldId id="310" r:id="rId2"/>
    <p:sldId id="421" r:id="rId3"/>
    <p:sldId id="441" r:id="rId4"/>
    <p:sldId id="443" r:id="rId5"/>
    <p:sldId id="369" r:id="rId6"/>
    <p:sldId id="370" r:id="rId7"/>
    <p:sldId id="422" r:id="rId8"/>
    <p:sldId id="372" r:id="rId9"/>
    <p:sldId id="423" r:id="rId10"/>
    <p:sldId id="378" r:id="rId11"/>
    <p:sldId id="380" r:id="rId12"/>
    <p:sldId id="424" r:id="rId13"/>
    <p:sldId id="382" r:id="rId14"/>
    <p:sldId id="384" r:id="rId15"/>
    <p:sldId id="416" r:id="rId16"/>
    <p:sldId id="425" r:id="rId17"/>
    <p:sldId id="426" r:id="rId18"/>
    <p:sldId id="389" r:id="rId19"/>
    <p:sldId id="438" r:id="rId20"/>
    <p:sldId id="390" r:id="rId21"/>
    <p:sldId id="391" r:id="rId22"/>
    <p:sldId id="420" r:id="rId23"/>
    <p:sldId id="392" r:id="rId24"/>
    <p:sldId id="437" r:id="rId25"/>
    <p:sldId id="427" r:id="rId26"/>
    <p:sldId id="428" r:id="rId27"/>
    <p:sldId id="395" r:id="rId28"/>
    <p:sldId id="415" r:id="rId29"/>
    <p:sldId id="417" r:id="rId30"/>
    <p:sldId id="429" r:id="rId31"/>
    <p:sldId id="388" r:id="rId32"/>
    <p:sldId id="430" r:id="rId33"/>
    <p:sldId id="431" r:id="rId34"/>
    <p:sldId id="402" r:id="rId35"/>
    <p:sldId id="432" r:id="rId36"/>
    <p:sldId id="419" r:id="rId37"/>
    <p:sldId id="404" r:id="rId38"/>
    <p:sldId id="406" r:id="rId39"/>
    <p:sldId id="276" r:id="rId40"/>
    <p:sldId id="434" r:id="rId41"/>
    <p:sldId id="435" r:id="rId42"/>
    <p:sldId id="410" r:id="rId43"/>
    <p:sldId id="411" r:id="rId44"/>
    <p:sldId id="281" r:id="rId45"/>
    <p:sldId id="412" r:id="rId46"/>
    <p:sldId id="283" r:id="rId47"/>
  </p:sldIdLst>
  <p:sldSz cx="9144000" cy="6858000" type="screen4x3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73"/>
    <a:srgbClr val="95030F"/>
    <a:srgbClr val="FB8F54"/>
    <a:srgbClr val="FD8F54"/>
    <a:srgbClr val="E15304"/>
    <a:srgbClr val="06B0D6"/>
    <a:srgbClr val="0D8DCD"/>
    <a:srgbClr val="139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9" autoAdjust="0"/>
    <p:restoredTop sz="94629" autoAdjust="0"/>
  </p:normalViewPr>
  <p:slideViewPr>
    <p:cSldViewPr snapToGrid="0" snapToObjects="1">
      <p:cViewPr varScale="1">
        <p:scale>
          <a:sx n="73" d="100"/>
          <a:sy n="73" d="100"/>
        </p:scale>
        <p:origin x="84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2019 predicted pot sales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Illegal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</c:v>
                </c:pt>
                <c:pt idx="1">
                  <c:v>WA</c:v>
                </c:pt>
                <c:pt idx="2">
                  <c:v>OR</c:v>
                </c:pt>
                <c:pt idx="3">
                  <c:v>MA</c:v>
                </c:pt>
                <c:pt idx="4">
                  <c:v>CA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0.34000000000000036</c:v>
                </c:pt>
                <c:pt idx="1">
                  <c:v>0.35000000000000031</c:v>
                </c:pt>
                <c:pt idx="2">
                  <c:v>0.41400000000000031</c:v>
                </c:pt>
                <c:pt idx="3">
                  <c:v>0.76300000000000101</c:v>
                </c:pt>
                <c:pt idx="4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2-419F-99EB-0A384E23D0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Legal 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</c:v>
                </c:pt>
                <c:pt idx="1">
                  <c:v>WA</c:v>
                </c:pt>
                <c:pt idx="2">
                  <c:v>OR</c:v>
                </c:pt>
                <c:pt idx="3">
                  <c:v>MA</c:v>
                </c:pt>
                <c:pt idx="4">
                  <c:v>CA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0.66000000000000114</c:v>
                </c:pt>
                <c:pt idx="1">
                  <c:v>0.65000000000000113</c:v>
                </c:pt>
                <c:pt idx="2">
                  <c:v>0.58600000000000041</c:v>
                </c:pt>
                <c:pt idx="3">
                  <c:v>0.23700000000000004</c:v>
                </c:pt>
                <c:pt idx="4">
                  <c:v>0.21600000000000022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2-419F-99EB-0A384E23D0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100"/>
        <c:axId val="172743296"/>
        <c:axId val="174526848"/>
      </c:barChart>
      <c:catAx>
        <c:axId val="17274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26848"/>
        <c:crosses val="autoZero"/>
        <c:auto val="1"/>
        <c:lblAlgn val="ctr"/>
        <c:lblOffset val="100"/>
        <c:noMultiLvlLbl val="0"/>
      </c:catAx>
      <c:valAx>
        <c:axId val="174526848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African-American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256</c:v>
                </c:pt>
                <c:pt idx="1">
                  <c:v>216</c:v>
                </c:pt>
                <c:pt idx="2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2-419F-99EB-0A384E23D0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African-American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121</c:v>
                </c:pt>
                <c:pt idx="1">
                  <c:v>121</c:v>
                </c:pt>
                <c:pt idx="2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2-419F-99EB-0A384E23D0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African-American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122</c:v>
                </c:pt>
                <c:pt idx="1">
                  <c:v>136</c:v>
                </c:pt>
                <c:pt idx="2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52-419F-99EB-0A384E23D0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African-American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90</c:v>
                </c:pt>
                <c:pt idx="1">
                  <c:v>107</c:v>
                </c:pt>
                <c:pt idx="2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9-4EBF-B3DC-D4C6DEF9CA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African-American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104</c:v>
                </c:pt>
                <c:pt idx="1">
                  <c:v>111</c:v>
                </c:pt>
                <c:pt idx="2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9-4EBF-B3DC-D4C6DEF9CA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9748608"/>
        <c:axId val="49758592"/>
      </c:barChart>
      <c:catAx>
        <c:axId val="4974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8592"/>
        <c:crosses val="autoZero"/>
        <c:auto val="1"/>
        <c:lblAlgn val="ctr"/>
        <c:lblOffset val="100"/>
        <c:noMultiLvlLbl val="0"/>
      </c:catAx>
      <c:valAx>
        <c:axId val="49758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4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63E7B-8EEA-4B95-86EF-58C6B2CD6DB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0B916-8311-4BFF-9A43-E709D4751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940E3-AADA-ED4A-B3E7-0455E58F88C2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2FFA-ADCA-A94D-B5EE-6D0608C22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8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7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3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69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9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0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98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E38460A-0550-5E4D-B2C5-19B3B6AD1618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0454E8D-14AB-E243-BFD4-F4C51DCA3D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630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ohn@cappct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0">
            <a:extLst>
              <a:ext uri="{FF2B5EF4-FFF2-40B4-BE49-F238E27FC236}">
                <a16:creationId xmlns:a16="http://schemas.microsoft.com/office/drawing/2014/main" id="{99D7C13F-A74A-458C-BD0A-E94D29F59A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143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EA0D2BB-E66C-43E1-9553-F0782C7093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723899"/>
            <a:ext cx="3757041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771485C-67B4-436F-8BF8-3AD8D219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74" y="1818408"/>
            <a:ext cx="3873626" cy="351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2059" y="1267036"/>
            <a:ext cx="3757041" cy="208586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500" b="1" dirty="0">
                <a:solidFill>
                  <a:srgbClr val="FFFFFF"/>
                </a:solidFill>
              </a:rPr>
              <a:t>Marijuana:</a:t>
            </a:r>
            <a:br>
              <a:rPr lang="en-US" sz="2500" b="1" dirty="0">
                <a:solidFill>
                  <a:srgbClr val="FFFFFF"/>
                </a:solidFill>
              </a:rPr>
            </a:br>
            <a:r>
              <a:rPr lang="en-US" sz="2500" b="1" dirty="0">
                <a:solidFill>
                  <a:srgbClr val="FFFFFF"/>
                </a:solidFill>
              </a:rPr>
              <a:t>MYTHS, MEASURES AND MISUNDERSTANDINGS</a:t>
            </a:r>
            <a:br>
              <a:rPr lang="en-US" sz="2500" dirty="0">
                <a:solidFill>
                  <a:srgbClr val="FFFFFF"/>
                </a:solidFill>
                <a:latin typeface="Impact" pitchFamily="34" charset="0"/>
              </a:rPr>
            </a:br>
            <a:endParaRPr lang="en-US" sz="25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6450" y="4030983"/>
            <a:ext cx="3086938" cy="173365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i="1" dirty="0">
                <a:solidFill>
                  <a:schemeClr val="bg2"/>
                </a:solidFill>
              </a:rPr>
              <a:t>Created by: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solidFill>
                  <a:schemeClr val="bg2"/>
                </a:solidFill>
              </a:rPr>
              <a:t>The Connecticut Association of Prevention Professionals, The Connecticut Chapter of Smart Approaches to Marijuana (SAM)with support and resources from SAM.</a:t>
            </a:r>
          </a:p>
        </p:txBody>
      </p:sp>
    </p:spTree>
    <p:extLst>
      <p:ext uri="{BB962C8B-B14F-4D97-AF65-F5344CB8AC3E}">
        <p14:creationId xmlns:p14="http://schemas.microsoft.com/office/powerpoint/2010/main" val="3118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1661" y="1746340"/>
            <a:ext cx="7989752" cy="363079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in 6 teens who try marijuana become addicted.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in 10 adults who try marijuana will become addicted to it.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 and teens are six times likelier to be in treatment for marijuana addiction than for all other illegal drugs combined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887290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True: It’s Addictive!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594737" y="4549676"/>
            <a:ext cx="5943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US census data and CT YRBS data on high school marijuana use rates, CAPP estimates about </a:t>
            </a:r>
            <a:r>
              <a:rPr lang="en-US" b="1" dirty="0">
                <a:solidFill>
                  <a:srgbClr val="95030F"/>
                </a:solidFill>
              </a:rPr>
              <a:t>10,000 high school students in CT are addicted to marijuana right now</a:t>
            </a:r>
            <a:r>
              <a:rPr lang="en-US" b="1" dirty="0"/>
              <a:t>.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Anthony, J.C., Warner, L.A., &amp; Kessler, R.C. (1994);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Giedd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J.N., 2004 ; CAPP 2016 </a:t>
            </a:r>
          </a:p>
        </p:txBody>
      </p:sp>
    </p:spTree>
    <p:extLst>
      <p:ext uri="{BB962C8B-B14F-4D97-AF65-F5344CB8AC3E}">
        <p14:creationId xmlns:p14="http://schemas.microsoft.com/office/powerpoint/2010/main" val="283958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1661" y="2763068"/>
            <a:ext cx="5528888" cy="23970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 who are daily users of cannabis before age 17 are over  </a:t>
            </a:r>
            <a:r>
              <a:rPr lang="en-US" sz="2000" u="sng" dirty="0">
                <a:solidFill>
                  <a:srgbClr val="95030F"/>
                </a:solidFill>
              </a:rPr>
              <a:t>60% less likely</a:t>
            </a:r>
            <a:r>
              <a:rPr lang="en-US" sz="2000" dirty="0">
                <a:solidFill>
                  <a:srgbClr val="95030F"/>
                </a:solidFill>
              </a:rPr>
              <a:t>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complete high school or obtain a degree compared to those who have never used the drug.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887290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True: Poor Academic Achievement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144361" y="5888666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Lancet Psychiatry,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Silins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&amp;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Mattick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Sept. 2014 The study was funded by the Australian Government National Health and Medical Research Council. </a:t>
            </a:r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E10F0-70D9-4F99-9B48-B4F6EE1E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48" y="2929149"/>
            <a:ext cx="2248191" cy="15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1661" y="2763068"/>
            <a:ext cx="7138866" cy="2812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the journal </a:t>
            </a:r>
            <a:r>
              <a:rPr lang="en-US" sz="7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Addiction:</a:t>
            </a:r>
          </a:p>
          <a:p>
            <a:pPr marL="0" indent="0">
              <a:buNone/>
            </a:pP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longitudinal study of 6509 middle school students were surveyed from age 11.5 to 17 years old (high school).</a:t>
            </a:r>
          </a:p>
          <a:p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Greater alcohol use predicted greater academic unpreparedness and delinquency.</a:t>
            </a:r>
          </a:p>
          <a:p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Greater marijuana use predicted greater academic unpreparedness and delinquency, as well as poorer academic performance and mental health conditions.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50810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True: Poor Academic Achievement + Other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144361" y="610411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Addiction. 2016 Oct;111(10):1825-35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221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3121" y="2235200"/>
            <a:ext cx="3623040" cy="36449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hippocampus, which is directly associated with regulating memory and emotions, was found to be 12% smaller in marijuana users as compared to non users.</a:t>
            </a:r>
          </a:p>
          <a:p>
            <a:pPr>
              <a:spcBef>
                <a:spcPts val="600"/>
              </a:spcBef>
            </a:pP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2012 Duke University study demonstrated an average 6-8 point </a:t>
            </a:r>
            <a:r>
              <a:rPr lang="en-US" sz="8000" u="sng" dirty="0">
                <a:solidFill>
                  <a:srgbClr val="660066"/>
                </a:solidFill>
              </a:rPr>
              <a:t>permanent</a:t>
            </a: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drop in IQ among teens who use marijuana 3-5 times per week.</a:t>
            </a:r>
            <a:endParaRPr lang="en-US" sz="8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50810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True: It Causes Brain Damage in Adolescents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890361" y="636572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Meier, M.H., et al., 2012; MacLeod, J., et al., 2004</a:t>
            </a:r>
            <a:r>
              <a:rPr lang="fr-FR" sz="1400" dirty="0"/>
              <a:t>.  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C4DF8-5016-40DC-95D8-774287FA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214" y="2535457"/>
            <a:ext cx="4203700" cy="2645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74C4B6-C371-426F-BF28-694ECBC09076}"/>
              </a:ext>
            </a:extLst>
          </p:cNvPr>
          <p:cNvSpPr/>
          <p:nvPr/>
        </p:nvSpPr>
        <p:spPr>
          <a:xfrm>
            <a:off x="4412214" y="51812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http://www.drugabuse.gov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7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1958267"/>
            <a:ext cx="7014949" cy="40381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Youth Marijuana Use: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Youth past month marijuana use increased 20 percent in the two year average (2013/2014) after Colorado legalized recreational marijuana compared to the two-year average prior to legalization (2011/2012). </a:t>
            </a:r>
          </a:p>
          <a:p>
            <a:pPr lvl="2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Nationally youth past month marijuana use declined 4 percent during the same time.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latest NSDUH 2015/2016 results show Colorado youth marijuana use is decreasing, but still at least 35% higher than the national average.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school year 2015/2016, 62 percent of all drug expulsions and suspensions were for marijuana violations.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Lessons from Colorado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885053" y="5996388"/>
            <a:ext cx="594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Sources: NSDUH 2015-2016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Rocky Mountain High Intensity Drug Trafficking Area Report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160503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1958268"/>
            <a:ext cx="7014949" cy="4407452"/>
          </a:xfrm>
        </p:spPr>
        <p:txBody>
          <a:bodyPr>
            <a:normAutofit/>
          </a:bodyPr>
          <a:lstStyle/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b="1" dirty="0">
              <a:solidFill>
                <a:srgbClr val="002173"/>
              </a:solidFill>
            </a:endParaRP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b="1" dirty="0">
              <a:solidFill>
                <a:srgbClr val="002173"/>
              </a:solidFill>
            </a:endParaRP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b="1" dirty="0">
              <a:solidFill>
                <a:srgbClr val="002173"/>
              </a:solidFill>
            </a:endParaRP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b="1" dirty="0">
              <a:solidFill>
                <a:srgbClr val="002173"/>
              </a:solidFill>
            </a:endParaRP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b="1" dirty="0">
              <a:solidFill>
                <a:srgbClr val="002173"/>
              </a:solidFill>
            </a:endParaRP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b="1" dirty="0">
              <a:solidFill>
                <a:srgbClr val="002173"/>
              </a:solidFill>
            </a:endParaRP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b="1" dirty="0">
              <a:solidFill>
                <a:srgbClr val="002173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b="1" dirty="0">
                <a:solidFill>
                  <a:srgbClr val="002173"/>
                </a:solidFill>
              </a:rPr>
              <a:t>				         </a:t>
            </a:r>
            <a:r>
              <a:rPr lang="en-US" dirty="0">
                <a:solidFill>
                  <a:srgbClr val="002173"/>
                </a:solidFill>
              </a:rPr>
              <a:t>National	    Legalized   Non-Legalized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dirty="0">
                <a:solidFill>
                  <a:srgbClr val="002173"/>
                </a:solidFill>
              </a:rPr>
              <a:t>							      States	    </a:t>
            </a:r>
            <a:r>
              <a:rPr lang="en-US" dirty="0" err="1">
                <a:solidFill>
                  <a:srgbClr val="002173"/>
                </a:solidFill>
              </a:rPr>
              <a:t>States</a:t>
            </a:r>
            <a:endParaRPr lang="en-US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Past Month Use Among 12-17 Year Olds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885052" y="6211831"/>
            <a:ext cx="6201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Nat. Survey on Drug Use and Health, State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Estimates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2016-2017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John\Downloads\Past Month Use Among 12-17 Year-Old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099" y="1868449"/>
            <a:ext cx="3476625" cy="365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03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01749" y="2175154"/>
            <a:ext cx="4470751" cy="3694018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404040"/>
                </a:solidFill>
              </a:rPr>
              <a:t>The Colorado Department of Transportation found that after passing the “Medical Marijuana” legislation in the state, drivers who tested  positive for marijuana in </a:t>
            </a:r>
            <a:r>
              <a:rPr lang="en-US" sz="2000" u="sng" dirty="0">
                <a:solidFill>
                  <a:srgbClr val="404040"/>
                </a:solidFill>
              </a:rPr>
              <a:t>fatal </a:t>
            </a:r>
            <a:r>
              <a:rPr lang="en-US" sz="2000" dirty="0">
                <a:solidFill>
                  <a:srgbClr val="404040"/>
                </a:solidFill>
              </a:rPr>
              <a:t>car crashes </a:t>
            </a:r>
            <a:r>
              <a:rPr lang="en-US" sz="2000" u="sng" dirty="0">
                <a:solidFill>
                  <a:srgbClr val="95030F"/>
                </a:solidFill>
              </a:rPr>
              <a:t>DOUBLED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404040"/>
                </a:solidFill>
              </a:rPr>
              <a:t>between 2006 and 2010.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404040"/>
                </a:solidFill>
              </a:rPr>
              <a:t>In Washington state, the number of fatally injured drivers testing positive for marijuana more than doubled following marijuana legalization.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50810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Crashes and Crash Fatalities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885053" y="607317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National Highway Traffic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Administrations</a:t>
            </a:r>
          </a:p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AAA Fondation for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Traffic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3729-0B03-47B7-B54A-4AF4357BA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80" y="2175154"/>
            <a:ext cx="2389147" cy="33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17161" y="1977052"/>
            <a:ext cx="7382842" cy="4012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Related Data: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Colorado annual tax revenue from the sale of recreational marijuana was about 0.9 percent of total general fund revenue (FY2017).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 of local jurisdictions in Colorado have banned commercial marijuana businesses.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amount of alcohol consumed in Colorado increased over 5% between 2013 and 2017.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THC potency has risen from an average of 3.96 percent in 1995 to an average of 12.55 percent in 2013. The average potency in Colorado was 17.1percent.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marijuana stores than McDonald’s and Starbucks combined (1,014 retail marijuana outlets, with 394 of them being located with medical marijuana outlets, versus 600 McDonald’s and Starbucks) (RMHIDTA, 2017</a:t>
            </a:r>
            <a:endParaRPr lang="en-US" sz="16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Lessons from Colorado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048826" y="6177516"/>
            <a:ext cx="594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Rocky Mountain High Intensity Drug Trafficking Area Report September 2016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432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2026508"/>
            <a:ext cx="7014949" cy="4012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Black Market Activity: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February 2015, Colorado Attorney General Cynthia Coffman told reporters: “The criminals are still selling on the black market. ... We have plenty of cartel activity in Colorado (and) plenty of illegal activity that has not decreased at all.”</a:t>
            </a: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Lessons from Colorado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048826" y="5989494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Lessons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Learned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Four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Marijuana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Legalization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SAM,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2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309" y="970910"/>
            <a:ext cx="7942882" cy="9146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The black market is thriving in states</a:t>
            </a:r>
            <a:br>
              <a:rPr lang="en-US" dirty="0"/>
            </a:br>
            <a:r>
              <a:rPr lang="en-US" dirty="0"/>
              <a:t>that legalize retail sales</a:t>
            </a:r>
          </a:p>
        </p:txBody>
      </p:sp>
      <p:graphicFrame>
        <p:nvGraphicFramePr>
          <p:cNvPr id="9" name="Content Placeholder 8" descr="Clustered column chart showing the values of 3 series for 4 categories. Vertical major axis gridlines are present for each of the 4 categories."/>
          <p:cNvGraphicFramePr>
            <a:graphicFrameLocks noGrp="1"/>
          </p:cNvGraphicFramePr>
          <p:nvPr>
            <p:ph idx="1"/>
          </p:nvPr>
        </p:nvGraphicFramePr>
        <p:xfrm>
          <a:off x="856283" y="3027439"/>
          <a:ext cx="7415847" cy="333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13"/>
          <p:cNvSpPr txBox="1">
            <a:spLocks/>
          </p:cNvSpPr>
          <p:nvPr/>
        </p:nvSpPr>
        <p:spPr>
          <a:xfrm>
            <a:off x="856283" y="1847438"/>
            <a:ext cx="7772400" cy="1301425"/>
          </a:xfrm>
          <a:prstGeom prst="rect">
            <a:avLst/>
          </a:prstGeom>
        </p:spPr>
        <p:txBody>
          <a:bodyPr vert="horz" lIns="91448" tIns="45724" rIns="91448" bIns="45724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This year, more than 78 percent </a:t>
            </a:r>
            <a:r>
              <a:rPr lang="en-US" sz="1800"/>
              <a:t>of California’s </a:t>
            </a:r>
            <a:r>
              <a:rPr lang="en-US" sz="1800" dirty="0"/>
              <a:t>pot sales are predicted to be illegal</a:t>
            </a:r>
          </a:p>
          <a:p>
            <a:pPr marL="0" indent="0">
              <a:buNone/>
            </a:pPr>
            <a:r>
              <a:rPr lang="en-US" sz="1800" dirty="0"/>
              <a:t>Heavy black market sales continue in all states that legalize, while overall use of marijuana increases.</a:t>
            </a:r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56283" y="6362700"/>
            <a:ext cx="5388459" cy="204972"/>
          </a:xfrm>
          <a:prstGeom prst="rect">
            <a:avLst/>
          </a:prstGeom>
        </p:spPr>
        <p:txBody>
          <a:bodyPr vert="horz" lIns="91448" tIns="45724" rIns="91448" bIns="45724" rtlCol="0">
            <a:normAutofit lnSpcReduction="10000"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900" dirty="0"/>
              <a:t>Source: </a:t>
            </a:r>
            <a:r>
              <a:rPr lang="en-US" sz="900" b="1" dirty="0"/>
              <a:t>BDS Analytics, a cannabis market research firm based in Colorado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75" y="5879938"/>
            <a:ext cx="851548" cy="7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Marijuana laws in 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0732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2011 – Penalties for possession of small amounts of marijuana was reduced to an infraction (decriminalized)</a:t>
            </a:r>
          </a:p>
          <a:p>
            <a:r>
              <a:rPr lang="en-US" dirty="0"/>
              <a:t>2012 Medical Marijuana passed </a:t>
            </a:r>
          </a:p>
          <a:p>
            <a:endParaRPr lang="en-US" dirty="0"/>
          </a:p>
          <a:p>
            <a:r>
              <a:rPr lang="en-US" dirty="0"/>
              <a:t>2015-2018 Bills to legalize retail sales of marijuana proposed in the legislature each year</a:t>
            </a:r>
          </a:p>
          <a:p>
            <a:r>
              <a:rPr lang="en-US" dirty="0"/>
              <a:t>2018 – 3 marijuana retail sales bills failed in the Judiciary, General Law and Finance, Revenue and Bonding Committees</a:t>
            </a:r>
          </a:p>
          <a:p>
            <a:r>
              <a:rPr lang="en-US" dirty="0"/>
              <a:t>2018 – The powerful Appropriations Committee narrowly passed a legalization bill and went to the House calendar, but never getting to the floor for a vote.</a:t>
            </a:r>
          </a:p>
          <a:p>
            <a:r>
              <a:rPr lang="en-US" dirty="0"/>
              <a:t>2019 – At least Seventeen bills in the legislatures, ranging from DUI studies to medical expansions to employer/landlord protections to retail sales legalization.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2026508"/>
            <a:ext cx="7014949" cy="40124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/>
              <a:t>Impact on Business: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CEO of large Colorado construction company GE Johnson has said that “his company has encountered so many job candidates who have failed pre-employment drug tests because of their THC use that it is actively recruiting construction workers from other states.”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owner of Colorado Springs construction company Avalanche Roofing &amp; Exteriors told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New York Times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in Colorado, “to find a roofer or a painter that can pass a drug test is unheard-of.”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Lessons from Colorado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048826" y="5989494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Lessons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Learned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Four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Marijuana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Legalization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SAM,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2026508"/>
            <a:ext cx="7014949" cy="40124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percentage of employees in the combined U.S. workforce testing positive for drugs has steadily risen over the last three years to a reach 10-year high. 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Percentage of people who missed work during the past 30 days “because [they] just didn’t want to be there” 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Population = 	7.4%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Alcohol Users = 		7.9%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Marijuana Users =          15%</a:t>
            </a: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Impact on Businesses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048826" y="5989494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Diagnostics, 2015; National Survey on Drug Use and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Health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2015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0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2026508"/>
            <a:ext cx="7014949" cy="40124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conservative estimate on costs of legalization to businesses include: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27,153 employees with additional absenteeism problems resulting in additional absenteeism costs of $2,509 per employee per year or over 68 million dollars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that start using marijuana post legalization will be responsible for an additional 2.25 injuries for every 100 full-time workers, resulting in an annual total approximate cost of $20.1 million for CT Employers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Impact on Businesses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048826" y="5989494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sz="14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Projected Costs of Marijuana Legalization in Connecticut, 2018, Smart Approaches to Marijuana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2026508"/>
            <a:ext cx="7014949" cy="40124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/>
              <a:t>Impact on Communities of Color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2012 and 2014, the number of Hispanic and African American youth under 18 years old arrested for marijuana-related offenses rose 29 percent and 58 percent, respectively. At the same time, the number of white kids arrested for the same crimes fell eight percent.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2016 investigation by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Denver Post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revealed that a “disproportionate share” of marijuana businesses are now located in lower-income and minority communities in Denver, communities that often suffer disparate impacts of drug use. One of Denver’s lower-income neighborhoods has one marijuana business for every 47 residents. </a:t>
            </a: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Lessons from Colorado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72C9E-05A5-4FDF-9D28-110002844729}"/>
              </a:ext>
            </a:extLst>
          </p:cNvPr>
          <p:cNvSpPr/>
          <p:nvPr/>
        </p:nvSpPr>
        <p:spPr>
          <a:xfrm>
            <a:off x="1079533" y="603895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Lessons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Learned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Four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Marijuana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Legalization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SAM,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7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In Colorado, African-Americans continue to be arrested at more than twice the rate of Whites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8" descr="Clustered column chart showing the values of 3 series for 4 categories. Vertical major axis gridlines are present for each of the 4 categories."/>
          <p:cNvGraphicFramePr>
            <a:graphicFrameLocks/>
          </p:cNvGraphicFramePr>
          <p:nvPr/>
        </p:nvGraphicFramePr>
        <p:xfrm>
          <a:off x="856282" y="2514362"/>
          <a:ext cx="7373079" cy="314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75" y="5879938"/>
            <a:ext cx="851548" cy="74223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2176634"/>
            <a:ext cx="7014949" cy="40124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TO RECAP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—The science is emerging on the effects of marijuana, but we can say with certainty that marijuana use is significantly linked with: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Addiction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Heart and lung complications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Mental illness 	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Car crashes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IQ loss and poor school outcomes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Poor quality of life outcomes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Hiring problems for business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Increased crime and targeting of minority communities</a:t>
            </a: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#1: It’s Harmless</a:t>
            </a:r>
          </a:p>
        </p:txBody>
      </p:sp>
    </p:spTree>
    <p:extLst>
      <p:ext uri="{BB962C8B-B14F-4D97-AF65-F5344CB8AC3E}">
        <p14:creationId xmlns:p14="http://schemas.microsoft.com/office/powerpoint/2010/main" val="119298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2176634"/>
            <a:ext cx="7014949" cy="4012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Will Bring in Revenue 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Like:</a:t>
            </a:r>
          </a:p>
          <a:p>
            <a:pPr>
              <a:buFont typeface="Wingdings" charset="2"/>
              <a:buChar char="q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Tobacco Tax</a:t>
            </a:r>
          </a:p>
          <a:p>
            <a:pPr>
              <a:buFont typeface="Wingdings" charset="2"/>
              <a:buChar char="q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Gambling Money</a:t>
            </a:r>
          </a:p>
          <a:p>
            <a:pPr>
              <a:buFont typeface="Wingdings" charset="2"/>
              <a:buChar char="q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Alcohol Tax</a:t>
            </a: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#2: The Revenue Will be a Boon to the State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D9087-8A65-44EF-91AD-7C15C18D0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79" y="2569328"/>
            <a:ext cx="2705735" cy="30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2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#2: The Revenue Will be a Boon to the State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41303A4-24F2-4911-9A7C-F8084FBC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9" y="2176230"/>
            <a:ext cx="5363570" cy="40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9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The Dollars Don’t Make Sense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C468CD-15E6-4891-A177-3F364994F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58080"/>
              </p:ext>
            </p:extLst>
          </p:nvPr>
        </p:nvGraphicFramePr>
        <p:xfrm>
          <a:off x="581025" y="2227263"/>
          <a:ext cx="7521576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>
                  <a:extLst>
                    <a:ext uri="{9D8B030D-6E8A-4147-A177-3AD203B41FA5}">
                      <a16:colId xmlns:a16="http://schemas.microsoft.com/office/drawing/2014/main" val="3920093320"/>
                    </a:ext>
                  </a:extLst>
                </a:gridCol>
                <a:gridCol w="3760788">
                  <a:extLst>
                    <a:ext uri="{9D8B030D-6E8A-4147-A177-3AD203B41FA5}">
                      <a16:colId xmlns:a16="http://schemas.microsoft.com/office/drawing/2014/main" val="744631564"/>
                    </a:ext>
                  </a:extLst>
                </a:gridCol>
              </a:tblGrid>
              <a:tr h="553433"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Projected high estimate for revenue from marijuana legalization in Connecticut (OFA): </a:t>
                      </a:r>
                    </a:p>
                    <a:p>
                      <a:endParaRPr lang="en-US" sz="1100" baseline="0" dirty="0"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$113.6 million </a:t>
                      </a:r>
                      <a:endParaRPr lang="en-US" sz="32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endParaRPr lang="en-US" sz="2600" baseline="0" dirty="0">
                        <a:latin typeface="Century Gothic"/>
                      </a:endParaRPr>
                    </a:p>
                    <a:p>
                      <a:r>
                        <a:rPr lang="en-US" sz="2600" baseline="0" dirty="0">
                          <a:latin typeface="Century Gothic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Conservatively estimated costs of marijuana legalization in Connecticut: </a:t>
                      </a:r>
                    </a:p>
                    <a:p>
                      <a:endParaRPr lang="en-US" sz="1600" baseline="0" dirty="0">
                        <a:latin typeface="+mn-lt"/>
                      </a:endParaRPr>
                    </a:p>
                    <a:p>
                      <a:endParaRPr lang="en-US" sz="1600" baseline="0" dirty="0"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$216 million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54811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CB5B5BD-6948-4FB6-8CFC-ED5167AA8FD5}"/>
              </a:ext>
            </a:extLst>
          </p:cNvPr>
          <p:cNvSpPr/>
          <p:nvPr/>
        </p:nvSpPr>
        <p:spPr>
          <a:xfrm>
            <a:off x="739885" y="5575700"/>
            <a:ext cx="65168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sz="14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Projected Costs of Marijuana Legalization in Connecticut, 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2018.  SAM Report</a:t>
            </a:r>
          </a:p>
        </p:txBody>
      </p:sp>
    </p:spTree>
    <p:extLst>
      <p:ext uri="{BB962C8B-B14F-4D97-AF65-F5344CB8AC3E}">
        <p14:creationId xmlns:p14="http://schemas.microsoft.com/office/powerpoint/2010/main" val="301231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The Dollars Don’t Make Sense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5B5BD-6948-4FB6-8CFC-ED5167AA8FD5}"/>
              </a:ext>
            </a:extLst>
          </p:cNvPr>
          <p:cNvSpPr/>
          <p:nvPr/>
        </p:nvSpPr>
        <p:spPr>
          <a:xfrm>
            <a:off x="739885" y="6088721"/>
            <a:ext cx="65168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sz="14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Projected Costs of Marijuana Legalization in Connecticut, 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2018.  SAM Report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28699" y="2038350"/>
          <a:ext cx="6681829" cy="3822338"/>
        </p:xfrm>
        <a:graphic>
          <a:graphicData uri="http://schemas.openxmlformats.org/drawingml/2006/table">
            <a:tbl>
              <a:tblPr/>
              <a:tblGrid>
                <a:gridCol w="305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Cost center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Projected annual cost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Percentage of projected revenues (high estimate)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Percentage of projected revenues (low estimate)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Regulatory costs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$15.9 million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14.0%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29.2%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Increased drugged driving fatalities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$49.5 million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43.6%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91.0%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Increased drugged driving-related non- fatal injuries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$25.4 million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22.3%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46.6%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Increased property damage to vehicles related to drugged driving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$26.5 million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23.3%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48.7%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Increased ER visits from marijuana intoxication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$4.4 million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3.8%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8.0%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Marijuana concentrate extraction lab explosions 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$3.6 million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3.2%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6.6%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Increased homelessness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$2.7 million 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2.4% 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4.9% 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Workplace: Increased absenteeism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$68.1 million 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59.9%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125.1%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Workplace: Injuries  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$20.1 million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17.7%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36.9%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TOTAL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$216.0 million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190.1% </a:t>
                      </a: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397.1% 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Plus additional, presently unquantifiable costs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Unknown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Unknown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Unknown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31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Marijuana Bills in the 2019 legislative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27208"/>
            <a:ext cx="7989752" cy="45547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/>
              <a:t>Two retail sales legalization bills have emerged. General Law Judiciary &amp; Finance,.  These three bills will likely be merged into one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Public Hearings were held on March 22, 2019 in two of the three committees.</a:t>
            </a:r>
          </a:p>
          <a:p>
            <a:r>
              <a:rPr lang="en-US" sz="2200" dirty="0"/>
              <a:t>General Law - HB 7371</a:t>
            </a:r>
          </a:p>
          <a:p>
            <a:r>
              <a:rPr lang="en-US" sz="2200" dirty="0"/>
              <a:t>Judiciary - SB 1085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Both of these committees have voted on and passed these bills by just </a:t>
            </a:r>
            <a:r>
              <a:rPr lang="en-US" sz="2200" b="1" dirty="0"/>
              <a:t>one vote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Tax Revenues: Empty Promises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DB2A35-AD58-4866-8E50-8672ED053BEC}"/>
              </a:ext>
            </a:extLst>
          </p:cNvPr>
          <p:cNvSpPr/>
          <p:nvPr/>
        </p:nvSpPr>
        <p:spPr>
          <a:xfrm>
            <a:off x="764275" y="2413337"/>
            <a:ext cx="6784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half the pot money promised for drug prevention, education &amp; treatment in Washington never materialized…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...Instead, much of it was diverted to the general fund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5B5BD-6948-4FB6-8CFC-ED5167AA8FD5}"/>
              </a:ext>
            </a:extLst>
          </p:cNvPr>
          <p:cNvSpPr/>
          <p:nvPr/>
        </p:nvSpPr>
        <p:spPr>
          <a:xfrm>
            <a:off x="866633" y="5221870"/>
            <a:ext cx="65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Initiative 502; Washington State Economic and Revenue Forecast Council (as reported by The Seattle Times)</a:t>
            </a:r>
          </a:p>
        </p:txBody>
      </p:sp>
    </p:spTree>
    <p:extLst>
      <p:ext uri="{BB962C8B-B14F-4D97-AF65-F5344CB8AC3E}">
        <p14:creationId xmlns:p14="http://schemas.microsoft.com/office/powerpoint/2010/main" val="386750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5053" y="2026508"/>
            <a:ext cx="7014949" cy="4012442"/>
          </a:xfrm>
        </p:spPr>
        <p:txBody>
          <a:bodyPr>
            <a:normAutofit/>
          </a:bodyPr>
          <a:lstStyle/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5400" b="1" dirty="0">
                <a:solidFill>
                  <a:schemeClr val="bg2">
                    <a:lumMod val="25000"/>
                  </a:schemeClr>
                </a:solidFill>
              </a:rPr>
              <a:t>$200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is the average increase Colorado residents saw in their yearly auto premiums the year after they legalized retail sales of marijuana</a:t>
            </a: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1" indent="0"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On average, states saw a 10% increase in auto insurance premiums the year they legalized and a 16% increase the following year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14586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Marijuana and Insurance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01D95-886A-40DD-AFA7-033732AAD581}"/>
              </a:ext>
            </a:extLst>
          </p:cNvPr>
          <p:cNvSpPr/>
          <p:nvPr/>
        </p:nvSpPr>
        <p:spPr>
          <a:xfrm>
            <a:off x="1048826" y="5989494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Association of Insurance Commissioners (2018)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4329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#3: It Will Save Money on Law Enforcement and Incarceration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97AA266-9B85-4D17-B43F-E3236CC6D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1" y="2102557"/>
            <a:ext cx="5322626" cy="417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020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#3: It Will Save Money on Law Enforcement and Incarceration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81D27F-3FB9-47A6-B9BA-CD46AB251C66}"/>
              </a:ext>
            </a:extLst>
          </p:cNvPr>
          <p:cNvSpPr/>
          <p:nvPr/>
        </p:nvSpPr>
        <p:spPr>
          <a:xfrm>
            <a:off x="778598" y="2127564"/>
            <a:ext cx="74722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In CT, fines have been issued for the past 7-8 years for adult possession of small amounts of marijuana.</a:t>
            </a:r>
          </a:p>
          <a:p>
            <a:pPr marL="285750" indent="-285750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According to a 2015 OPM report, there 49 people jailed in CT for possession of controlled substances.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SAM agrees. There is no reason to imprison Marijuana smokers. Treatment and or fines are preferred options.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88850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419101" y="778106"/>
            <a:ext cx="8453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OPM report on CT Prison Population 2015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76300" y="1996049"/>
          <a:ext cx="6534149" cy="4522071"/>
        </p:xfrm>
        <a:graphic>
          <a:graphicData uri="http://schemas.openxmlformats.org/drawingml/2006/table">
            <a:tbl>
              <a:tblPr/>
              <a:tblGrid>
                <a:gridCol w="482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8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Controlling Offense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2015 Prison Population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Franklin Gothic Medi (Headings)"/>
                        </a:rPr>
                        <a:t>Possession of less than 4 ounces of marijuana or controlled substance </a:t>
                      </a:r>
                      <a:endParaRPr lang="en-US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Franklin Gothic Medi (Headings)"/>
                        </a:rPr>
                        <a:t>Possession of more than 4 ounces of marijuana or hallucinogens</a:t>
                      </a:r>
                      <a:endParaRPr lang="en-US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7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2015 CT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Prison Population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16,095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759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#3: It Will Save Money on Law Enforcement and Incarceration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BEF00C0-DDA7-4FA5-AA3B-E52B7F874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2176230"/>
            <a:ext cx="6073254" cy="4153842"/>
          </a:xfrm>
        </p:spPr>
      </p:pic>
    </p:spTree>
    <p:extLst>
      <p:ext uri="{BB962C8B-B14F-4D97-AF65-F5344CB8AC3E}">
        <p14:creationId xmlns:p14="http://schemas.microsoft.com/office/powerpoint/2010/main" val="4088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329490-89EE-46A6-9351-AD6BD0A1BE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53" y="2547655"/>
            <a:ext cx="2715778" cy="27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78106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The Myths of Inevitability </a:t>
            </a:r>
          </a:p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(Based on Three Assumptions)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F1DDB-7909-40FF-98A8-6AF6C8A1EE72}"/>
              </a:ext>
            </a:extLst>
          </p:cNvPr>
          <p:cNvSpPr/>
          <p:nvPr/>
        </p:nvSpPr>
        <p:spPr>
          <a:xfrm>
            <a:off x="887104" y="2923189"/>
            <a:ext cx="4790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Medi (Headings)"/>
              </a:rPr>
              <a:t>Marijuana is Harmless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Franklin Gothic Medi (Headings)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Medi (Headings)"/>
              </a:rPr>
              <a:t>Tax Revenues from Sales Will be a Boon to the State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Franklin Gothic Medi (Headings)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Medi (Headings)"/>
              </a:rPr>
              <a:t>It Will Save Money on Law Enforcement and Incarceration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859994"/>
            <a:ext cx="8098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Tobacco 2.0:  Big Marijuana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F1DDB-7909-40FF-98A8-6AF6C8A1EE72}"/>
              </a:ext>
            </a:extLst>
          </p:cNvPr>
          <p:cNvSpPr/>
          <p:nvPr/>
        </p:nvSpPr>
        <p:spPr>
          <a:xfrm>
            <a:off x="887104" y="2163778"/>
            <a:ext cx="62429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“Kids are still more likely to smoke marijuana than adults and even twenty-something’s, presenting a real marketing conundrum for marijuana retailers who seek to increase their business and expand their markets, while also claiming they are only targeting adults”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Pasierb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CEO, Partnership for Drug Free Kids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ED16E5-B13B-4048-BD91-1F0ED270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14" y="3037156"/>
            <a:ext cx="1485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65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pic>
        <p:nvPicPr>
          <p:cNvPr id="9" name="Content Placeholder 3" descr="youngeradults_doc.png">
            <a:extLst>
              <a:ext uri="{FF2B5EF4-FFF2-40B4-BE49-F238E27FC236}">
                <a16:creationId xmlns:a16="http://schemas.microsoft.com/office/drawing/2014/main" id="{89C34959-F812-4517-8970-5C00DBDB6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2969" y="191293"/>
            <a:ext cx="3664744" cy="6475413"/>
          </a:xfrm>
        </p:spPr>
      </p:pic>
      <p:pic>
        <p:nvPicPr>
          <p:cNvPr id="8" name="Picture 7" descr="youngeradults_excerpt.png">
            <a:extLst>
              <a:ext uri="{FF2B5EF4-FFF2-40B4-BE49-F238E27FC236}">
                <a16:creationId xmlns:a16="http://schemas.microsoft.com/office/drawing/2014/main" id="{CF8EF704-9567-4AC7-B6D1-EBAA0C324D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759" y="2756468"/>
            <a:ext cx="6877821" cy="2819232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461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Winstonmodel_do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4150" y="1403351"/>
            <a:ext cx="4510088" cy="2938463"/>
          </a:xfrm>
        </p:spPr>
      </p:pic>
      <p:pic>
        <p:nvPicPr>
          <p:cNvPr id="23555" name="Picture 9" descr="goerlitz_do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754063"/>
            <a:ext cx="2917031" cy="3200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edontsmokethesh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583" y="2640904"/>
            <a:ext cx="6717122" cy="342900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89" y="213360"/>
            <a:ext cx="1195249" cy="9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4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Marijuana Bills in </a:t>
            </a:r>
            <a:r>
              <a:rPr lang="en-US"/>
              <a:t>the 2020 </a:t>
            </a:r>
            <a:r>
              <a:rPr lang="en-US" dirty="0"/>
              <a:t>legislative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27208"/>
            <a:ext cx="7989752" cy="26575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/>
              <a:t>So what’s next in the CT Legislature with Marijuana Bills?</a:t>
            </a:r>
          </a:p>
        </p:txBody>
      </p:sp>
    </p:spTree>
    <p:extLst>
      <p:ext uri="{BB962C8B-B14F-4D97-AF65-F5344CB8AC3E}">
        <p14:creationId xmlns:p14="http://schemas.microsoft.com/office/powerpoint/2010/main" val="1722844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928234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Alcohol Industry “Self-Regulation”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F1DDB-7909-40FF-98A8-6AF6C8A1EE72}"/>
              </a:ext>
            </a:extLst>
          </p:cNvPr>
          <p:cNvSpPr/>
          <p:nvPr/>
        </p:nvSpPr>
        <p:spPr>
          <a:xfrm>
            <a:off x="517160" y="2032064"/>
            <a:ext cx="49330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cs typeface="Impact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Impact"/>
              </a:rPr>
              <a:t>Distilled Spirits Council of the United States(DISCUS) Code: </a:t>
            </a:r>
          </a:p>
          <a:p>
            <a:pPr algn="ctr">
              <a:defRPr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Beverage alcohol advertising and marketing  materials should not contain any lewd or indecent images or language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26D1E09-28BC-41D2-9178-8BC4FEAB7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12" y="2996697"/>
            <a:ext cx="3592988" cy="270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16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37162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Youth Exposure to Alcohol Advertising: Magazines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F1DDB-7909-40FF-98A8-6AF6C8A1EE72}"/>
              </a:ext>
            </a:extLst>
          </p:cNvPr>
          <p:cNvSpPr/>
          <p:nvPr/>
        </p:nvSpPr>
        <p:spPr>
          <a:xfrm>
            <a:off x="517159" y="2380634"/>
            <a:ext cx="535853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In 2008, kids aged 12-21 per capita saw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 (compared to adults 21 and over):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10% more beer ads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16% more ads for alcopops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73% fewer wine ads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The overwhelming majority of youth exposure (78%) came from ads placed in magazines with disproportionate youth audiences. The same examples are found in radio ads and social media.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FA44F871-C083-4C89-ABD9-0C79F5C6DAEB}"/>
              </a:ext>
            </a:extLst>
          </p:cNvPr>
          <p:cNvGrpSpPr>
            <a:grpSpLocks/>
          </p:cNvGrpSpPr>
          <p:nvPr/>
        </p:nvGrpSpPr>
        <p:grpSpPr bwMode="auto">
          <a:xfrm>
            <a:off x="3534137" y="1070517"/>
            <a:ext cx="5092703" cy="4159782"/>
            <a:chOff x="1614170" y="739096"/>
            <a:chExt cx="6907070" cy="5277081"/>
          </a:xfrm>
        </p:grpSpPr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136A6791-4A9E-4C4D-B2DA-77B5CB9B3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6858" y="739096"/>
              <a:ext cx="168741" cy="76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>
                  <a:solidFill>
                    <a:srgbClr val="FFFF66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1" name="Rectangle 55">
              <a:extLst>
                <a:ext uri="{FF2B5EF4-FFF2-40B4-BE49-F238E27FC236}">
                  <a16:creationId xmlns:a16="http://schemas.microsoft.com/office/drawing/2014/main" id="{5D97A8C5-40E4-4BC2-9AB1-81B735934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915" y="2096050"/>
              <a:ext cx="86993" cy="38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-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2" name="Rectangle 57">
              <a:extLst>
                <a:ext uri="{FF2B5EF4-FFF2-40B4-BE49-F238E27FC236}">
                  <a16:creationId xmlns:a16="http://schemas.microsoft.com/office/drawing/2014/main" id="{0CFE9EA9-2EAB-4658-85F2-32DF6AA02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138" y="2096050"/>
              <a:ext cx="84624" cy="38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7442DFBC-3525-406F-8CEB-77D7A3E53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954" y="2401104"/>
              <a:ext cx="84624" cy="38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4" name="Rectangle 62">
              <a:extLst>
                <a:ext uri="{FF2B5EF4-FFF2-40B4-BE49-F238E27FC236}">
                  <a16:creationId xmlns:a16="http://schemas.microsoft.com/office/drawing/2014/main" id="{B88F5A7D-47CF-4872-93CB-26909723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890" y="2825021"/>
              <a:ext cx="67395" cy="30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5" name="Rectangle 65">
              <a:extLst>
                <a:ext uri="{FF2B5EF4-FFF2-40B4-BE49-F238E27FC236}">
                  <a16:creationId xmlns:a16="http://schemas.microsoft.com/office/drawing/2014/main" id="{4B6EA439-625B-4A2D-9BFE-FBD1D1E5A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263" y="3190781"/>
              <a:ext cx="67395" cy="30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6" name="Rectangle 68">
              <a:extLst>
                <a:ext uri="{FF2B5EF4-FFF2-40B4-BE49-F238E27FC236}">
                  <a16:creationId xmlns:a16="http://schemas.microsoft.com/office/drawing/2014/main" id="{EEF58CFF-369E-4B4D-A76D-399FB851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898" y="3556541"/>
              <a:ext cx="67395" cy="30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7" name="Rectangle 72">
              <a:extLst>
                <a:ext uri="{FF2B5EF4-FFF2-40B4-BE49-F238E27FC236}">
                  <a16:creationId xmlns:a16="http://schemas.microsoft.com/office/drawing/2014/main" id="{933AFCB1-EB4F-45B0-B519-5C3947DFF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107" y="4413165"/>
              <a:ext cx="84624" cy="38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EE6B1158-3895-4E8B-8A15-D2CF9E1FA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95" y="4413165"/>
              <a:ext cx="84624" cy="38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9" name="Rectangle 81">
              <a:extLst>
                <a:ext uri="{FF2B5EF4-FFF2-40B4-BE49-F238E27FC236}">
                  <a16:creationId xmlns:a16="http://schemas.microsoft.com/office/drawing/2014/main" id="{F1ED9269-7021-41F5-B952-0FCE519B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170" y="5327819"/>
              <a:ext cx="84624" cy="38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latin typeface="Franklin Gothic" charset="0"/>
                  <a:cs typeface="Franklin Gothic" charset="0"/>
                </a:rPr>
                <a:t> </a:t>
              </a:r>
              <a:endParaRPr lang="en-US" sz="110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20" name="Picture 82">
              <a:extLst>
                <a:ext uri="{FF2B5EF4-FFF2-40B4-BE49-F238E27FC236}">
                  <a16:creationId xmlns:a16="http://schemas.microsoft.com/office/drawing/2014/main" id="{B9CB1953-BE64-4F9C-B48B-972A04914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349" y="1489395"/>
              <a:ext cx="3005226" cy="417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3">
              <a:extLst>
                <a:ext uri="{FF2B5EF4-FFF2-40B4-BE49-F238E27FC236}">
                  <a16:creationId xmlns:a16="http://schemas.microsoft.com/office/drawing/2014/main" id="{C99499D1-A98A-410F-B852-65E3B2371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324" y="1526283"/>
              <a:ext cx="3133725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4">
              <a:extLst>
                <a:ext uri="{FF2B5EF4-FFF2-40B4-BE49-F238E27FC236}">
                  <a16:creationId xmlns:a16="http://schemas.microsoft.com/office/drawing/2014/main" id="{6FE9D906-1A43-4D89-B2A3-D1EB28FC2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915" y="1548953"/>
              <a:ext cx="3362325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5">
              <a:extLst>
                <a:ext uri="{FF2B5EF4-FFF2-40B4-BE49-F238E27FC236}">
                  <a16:creationId xmlns:a16="http://schemas.microsoft.com/office/drawing/2014/main" id="{89E17746-1D10-4911-88AE-617AF4954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753" y="1425127"/>
              <a:ext cx="3362325" cy="459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AD5EA25-F50C-4D5E-8495-21C9BD1484A0}"/>
              </a:ext>
            </a:extLst>
          </p:cNvPr>
          <p:cNvSpPr/>
          <p:nvPr/>
        </p:nvSpPr>
        <p:spPr>
          <a:xfrm>
            <a:off x="831122" y="6273421"/>
            <a:ext cx="6134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Center for Alcohol marketing and Youth, CAMY.org</a:t>
            </a:r>
          </a:p>
        </p:txBody>
      </p:sp>
    </p:spTree>
    <p:extLst>
      <p:ext uri="{BB962C8B-B14F-4D97-AF65-F5344CB8AC3E}">
        <p14:creationId xmlns:p14="http://schemas.microsoft.com/office/powerpoint/2010/main" val="3938945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22623" y="738467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Powerful Pot Lobby Pushes Back Against Regulation Attempts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F1DDB-7909-40FF-98A8-6AF6C8A1EE72}"/>
              </a:ext>
            </a:extLst>
          </p:cNvPr>
          <p:cNvSpPr/>
          <p:nvPr/>
        </p:nvSpPr>
        <p:spPr>
          <a:xfrm>
            <a:off x="517159" y="2032064"/>
            <a:ext cx="822229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Colorado’s pot lobby has been hard at work stacking the deck since legalization passed in 2012, including: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Blocking legislation to deter use of illegal pesticides that promote marijuana 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Suing over restrictions on marijuana advertising targeting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Proposing legislation to move regulatory authority from existing state department’s to a special committee packed with industry representatives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it more difficult for local initiatives restricting marijuana businesses to be represented on the ballot by raising the threshold for signature collection, from 5% to 15% of the voting electorate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Sponsoring an initiative in Denver to allow pot smoking in restaurants and cafés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D5EA25-F50C-4D5E-8495-21C9BD1484A0}"/>
              </a:ext>
            </a:extLst>
          </p:cNvPr>
          <p:cNvSpPr/>
          <p:nvPr/>
        </p:nvSpPr>
        <p:spPr>
          <a:xfrm>
            <a:off x="921223" y="6119533"/>
            <a:ext cx="6134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Lessons Learned After 4 Years of Marijuana Legalization: SAM, October 2016</a:t>
            </a:r>
          </a:p>
        </p:txBody>
      </p:sp>
    </p:spTree>
    <p:extLst>
      <p:ext uri="{BB962C8B-B14F-4D97-AF65-F5344CB8AC3E}">
        <p14:creationId xmlns:p14="http://schemas.microsoft.com/office/powerpoint/2010/main" val="3323910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22623" y="738467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Edibles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F1DDB-7909-40FF-98A8-6AF6C8A1EE72}"/>
              </a:ext>
            </a:extLst>
          </p:cNvPr>
          <p:cNvSpPr/>
          <p:nvPr/>
        </p:nvSpPr>
        <p:spPr>
          <a:xfrm>
            <a:off x="517159" y="2032064"/>
            <a:ext cx="82222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Franklin Gothic Book"/>
              </a:rPr>
              <a:t>A variety of marijuana products and ‘edibles’ can be found at marijuana stores and dispensaries: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cs typeface="Franklin Gothic Book"/>
              </a:rPr>
            </a:br>
            <a:endParaRPr lang="en-US" dirty="0">
              <a:solidFill>
                <a:schemeClr val="bg2">
                  <a:lumMod val="25000"/>
                </a:schemeClr>
              </a:solidFill>
              <a:cs typeface="Franklin Gothic Book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Franklin Gothic Book"/>
              </a:rPr>
              <a:t>Brownies, carrot cake, cookies, peanut butter, granola bars, ice cream, gummies and other candies. Many such as ‘Ring Pots’ and ‘Pot Tarts’ are marketed with cartoons and characters appealing to children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8A899F1-0877-4F94-8224-1273B2D3F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66" y="4127971"/>
            <a:ext cx="1153187" cy="199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EEBFDB61-625C-4E5D-BBB1-2FE71884B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59" y="3938207"/>
            <a:ext cx="3529890" cy="17923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E2C1A-D5A9-4D0A-9BC9-1E5300C9D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828" y="3684890"/>
            <a:ext cx="1301397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27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423" y="3829051"/>
            <a:ext cx="2565797" cy="2898775"/>
          </a:xfrm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7" y="1356017"/>
            <a:ext cx="174188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19" y="1356017"/>
            <a:ext cx="1672829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74" y="1356017"/>
            <a:ext cx="16192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69" y="1349376"/>
            <a:ext cx="1994112" cy="232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31" y="3829051"/>
            <a:ext cx="2793206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37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575700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22623" y="847651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In 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F1DDB-7909-40FF-98A8-6AF6C8A1EE72}"/>
              </a:ext>
            </a:extLst>
          </p:cNvPr>
          <p:cNvSpPr/>
          <p:nvPr/>
        </p:nvSpPr>
        <p:spPr>
          <a:xfrm>
            <a:off x="517159" y="2032064"/>
            <a:ext cx="82222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Marijuana is harmful (all drugs are).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Revenues will be eclipsed by new costs.  The only money to be made is by marijuana entrepreneurs.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We don’t save money on legal alcohol, so why would we save money on legal marijuana?  State coffers will suffer, taxes could increase.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Corporations will act on behalf of their stock holders to maximize profits. Efforts to put controls on tobacco, alcohol, etc. have not worked.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65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627" y="1862588"/>
            <a:ext cx="3241675" cy="955675"/>
          </a:xfrm>
        </p:spPr>
      </p:pic>
      <p:sp>
        <p:nvSpPr>
          <p:cNvPr id="5" name="TextBox 4"/>
          <p:cNvSpPr txBox="1"/>
          <p:nvPr/>
        </p:nvSpPr>
        <p:spPr>
          <a:xfrm>
            <a:off x="5977721" y="3552914"/>
            <a:ext cx="3616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173"/>
                </a:solidFill>
              </a:rPr>
              <a:t>www.cappct.org</a:t>
            </a:r>
          </a:p>
        </p:txBody>
      </p:sp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1D5BD03-BEF3-4DBB-BBD5-0CA39608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12" y="1433015"/>
            <a:ext cx="2244981" cy="2034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8330A-6BFE-4C5D-9AC1-1AF07DAC8252}"/>
              </a:ext>
            </a:extLst>
          </p:cNvPr>
          <p:cNvSpPr txBox="1"/>
          <p:nvPr/>
        </p:nvSpPr>
        <p:spPr>
          <a:xfrm>
            <a:off x="3253355" y="4513253"/>
            <a:ext cx="3616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 Daviau, MACP, CPS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Director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john@cappct.org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02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6182" y="2377906"/>
            <a:ext cx="7989752" cy="363079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Medi (Headings)"/>
              </a:rPr>
              <a:t>MYTH #1: Marijuana is Harmless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Franklin Gothic Medi (Headings)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Medi (Headings)"/>
              </a:rPr>
              <a:t>MYTH #2: Tax Revenues from Sales Will be a Boon to the State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Franklin Gothic Medi (Headings)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Medi (Headings)"/>
              </a:rPr>
              <a:t>MYTH #3: It Will Save Money on Law Enforcement and Incarceration</a:t>
            </a: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879477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752380"/>
            <a:ext cx="80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The Myths of Inevitability (based on three assumptions)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C864D-37CA-4254-91D7-305CA5953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04" y="2025786"/>
            <a:ext cx="1397000" cy="91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89BA3-C468-4CAD-91F8-6FC0C47D9A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4054" y="3641883"/>
            <a:ext cx="1206500" cy="1102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1921F-0A5B-45CB-BB63-ABE03825B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536" y="5268734"/>
            <a:ext cx="1601336" cy="8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6182" y="2377906"/>
            <a:ext cx="7989752" cy="363079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Your Father’s Marijuana in 1960s-1980s: </a:t>
            </a:r>
            <a:r>
              <a:rPr lang="en-US" sz="2400" u="sng" dirty="0">
                <a:solidFill>
                  <a:srgbClr val="95030F"/>
                </a:solidFill>
                <a:cs typeface="Franklin Gothic Book"/>
              </a:rPr>
              <a:t>1-4% THC</a:t>
            </a:r>
          </a:p>
          <a:p>
            <a:endParaRPr lang="en-US" sz="2400" dirty="0">
              <a:solidFill>
                <a:srgbClr val="5B5C5F"/>
              </a:solidFill>
              <a:cs typeface="Franklin Gothic Book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Today’s Marijuana:  </a:t>
            </a:r>
            <a:r>
              <a:rPr lang="en-US" sz="2400" u="sng" dirty="0">
                <a:solidFill>
                  <a:srgbClr val="95030F"/>
                </a:solidFill>
                <a:cs typeface="Franklin Gothic Book"/>
              </a:rPr>
              <a:t>Up to 40% THC</a:t>
            </a:r>
          </a:p>
          <a:p>
            <a:endParaRPr lang="en-US" sz="2400" dirty="0">
              <a:solidFill>
                <a:srgbClr val="5B5C5F"/>
              </a:solidFill>
              <a:cs typeface="Franklin Gothic Book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Different numbers on this but regularly </a:t>
            </a:r>
            <a:r>
              <a:rPr lang="en-US" sz="2400" u="sng" dirty="0">
                <a:solidFill>
                  <a:srgbClr val="95030F"/>
                </a:solidFill>
                <a:cs typeface="Franklin Gothic Book"/>
              </a:rPr>
              <a:t>4 – 40 X stronger</a:t>
            </a: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879477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887290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#1: It’s Harmless</a:t>
            </a:r>
          </a:p>
        </p:txBody>
      </p:sp>
    </p:spTree>
    <p:extLst>
      <p:ext uri="{BB962C8B-B14F-4D97-AF65-F5344CB8AC3E}">
        <p14:creationId xmlns:p14="http://schemas.microsoft.com/office/powerpoint/2010/main" val="84774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6182" y="2228006"/>
            <a:ext cx="7989752" cy="363079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u="sng" dirty="0">
                <a:solidFill>
                  <a:srgbClr val="95030F"/>
                </a:solidFill>
                <a:cs typeface="Franklin Gothic Book"/>
              </a:rPr>
              <a:t>HEART</a:t>
            </a:r>
            <a:r>
              <a:rPr lang="en-US" sz="2000" dirty="0">
                <a:solidFill>
                  <a:srgbClr val="95030F"/>
                </a:solidFill>
                <a:cs typeface="Franklin Gothic Book"/>
              </a:rPr>
              <a:t>: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Can cause an increase in risk of heart attack more than fourfold in the hour after use and can provoke chest pain in patients with heart disease.</a:t>
            </a:r>
          </a:p>
          <a:p>
            <a:pPr marL="0" indent="0">
              <a:lnSpc>
                <a:spcPct val="80000"/>
              </a:lnSpc>
            </a:pPr>
            <a:endParaRPr 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Impac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>
                <a:solidFill>
                  <a:srgbClr val="95030F"/>
                </a:solidFill>
                <a:cs typeface="Franklin Gothic Book"/>
              </a:rPr>
              <a:t>LUNGS</a:t>
            </a:r>
            <a:r>
              <a:rPr lang="en-US" sz="2000" dirty="0">
                <a:solidFill>
                  <a:srgbClr val="95030F"/>
                </a:solidFill>
                <a:cs typeface="Franklin Gothic Book"/>
              </a:rPr>
              <a:t>: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Marijuana smoke contains 50-70% more carcinogenic hydrocarbons than tobacco smoke, which can be irritants to the lungs and result in greater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prevalence of bronchitis, cough and phlegm production.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Baskerville"/>
            </a:endParaRP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879477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887290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#1: It’s Harmless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E12F4-F964-41EC-AEE1-A3367A4CF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7" y="5000018"/>
            <a:ext cx="2324100" cy="12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1661" y="2169755"/>
            <a:ext cx="7989752" cy="4276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u="sng" dirty="0">
              <a:solidFill>
                <a:schemeClr val="tx2">
                  <a:lumMod val="75000"/>
                </a:schemeClr>
              </a:solidFill>
              <a:cs typeface="Franklin Gothic 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>
                <a:solidFill>
                  <a:srgbClr val="95030F"/>
                </a:solidFill>
                <a:cs typeface="Franklin Gothic Book"/>
              </a:rPr>
              <a:t>MENTAL HEALTH</a:t>
            </a:r>
            <a:r>
              <a:rPr lang="en-US" sz="2000" b="1" dirty="0">
                <a:solidFill>
                  <a:srgbClr val="95030F"/>
                </a:solidFill>
                <a:cs typeface="Franklin Gothic Book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95030F"/>
              </a:solidFill>
              <a:cs typeface="Franklin Gothic 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Marijuana use is significantly linked with mental illness, especially schizophrenia and psychosis but also depression and anxiety.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u="sng" dirty="0">
              <a:solidFill>
                <a:srgbClr val="660066"/>
              </a:solidFill>
              <a:cs typeface="Franklin Gothic 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879477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887290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#1: It’s Harmless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230D8-388C-4351-9FE7-0CD27C20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9" y="4832786"/>
            <a:ext cx="2299806" cy="1410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95A65C-FBE7-4A0D-9320-DA3C0A75E9BB}"/>
              </a:ext>
            </a:extLst>
          </p:cNvPr>
          <p:cNvSpPr/>
          <p:nvPr/>
        </p:nvSpPr>
        <p:spPr>
          <a:xfrm>
            <a:off x="3048448" y="5402423"/>
            <a:ext cx="4914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*Source: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Substance Abuse Journal, Mar. 2015: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Bagot,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&amp;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Kaminer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Neurotoxicol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Teratol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1987;Fried, Makin </a:t>
            </a:r>
          </a:p>
        </p:txBody>
      </p:sp>
    </p:spTree>
    <p:extLst>
      <p:ext uri="{BB962C8B-B14F-4D97-AF65-F5344CB8AC3E}">
        <p14:creationId xmlns:p14="http://schemas.microsoft.com/office/powerpoint/2010/main" val="318206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1661" y="2147777"/>
            <a:ext cx="7989752" cy="4072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u="sng" dirty="0">
              <a:solidFill>
                <a:schemeClr val="tx2">
                  <a:lumMod val="75000"/>
                </a:schemeClr>
              </a:solidFill>
              <a:cs typeface="Franklin Gothic 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u="sng" dirty="0">
                <a:solidFill>
                  <a:srgbClr val="95030F"/>
                </a:solidFill>
                <a:cs typeface="Franklin Gothic Book"/>
              </a:rPr>
              <a:t>PREGNANCY</a:t>
            </a:r>
            <a:r>
              <a:rPr lang="en-US" b="1" dirty="0">
                <a:solidFill>
                  <a:srgbClr val="660066"/>
                </a:solidFill>
                <a:cs typeface="Franklin Gothic Book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660066"/>
              </a:solidFill>
              <a:cs typeface="Franklin Gothic Book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THC crosses the placenta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THC exposure in utero compromises brain function and IQ in young children (as in adolescents who use to adulthood)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  Marijuana smoking during pregnancy has been shown to increase problems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neurological development in newborns especially in motivation, learning, memory, and movement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</a:pPr>
            <a:endParaRPr lang="en-US" sz="2400" b="1" dirty="0">
              <a:solidFill>
                <a:srgbClr val="00217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C626-F0E5-4E96-8752-06B39B8B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527" y="5879477"/>
            <a:ext cx="1028924" cy="790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789C6-C85D-49CF-AD0C-B41EF42C3ABF}"/>
              </a:ext>
            </a:extLst>
          </p:cNvPr>
          <p:cNvSpPr/>
          <p:nvPr/>
        </p:nvSpPr>
        <p:spPr>
          <a:xfrm>
            <a:off x="517160" y="887290"/>
            <a:ext cx="809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Myth #1: It’s Harmless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5A65C-FBE7-4A0D-9320-DA3C0A75E9BB}"/>
              </a:ext>
            </a:extLst>
          </p:cNvPr>
          <p:cNvSpPr/>
          <p:nvPr/>
        </p:nvSpPr>
        <p:spPr>
          <a:xfrm>
            <a:off x="949825" y="5816821"/>
            <a:ext cx="5855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*Source: Madras, B. Harvard Medical School, 2016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Psychiatry, volume 56, issue12, 15 December 2004, Wang, Edwards, Anderson,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Minkjoff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Hurd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92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5">
      <a:dk1>
        <a:sysClr val="windowText" lastClr="000000"/>
      </a:dk1>
      <a:lt1>
        <a:sysClr val="window" lastClr="FFFFFF"/>
      </a:lt1>
      <a:dk2>
        <a:srgbClr val="333370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2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7666</TotalTime>
  <Words>2894</Words>
  <Application>Microsoft Office PowerPoint</Application>
  <PresentationFormat>On-screen Show (4:3)</PresentationFormat>
  <Paragraphs>318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Cambria</vt:lpstr>
      <vt:lpstr>Century Gothic</vt:lpstr>
      <vt:lpstr>Franklin Gothic</vt:lpstr>
      <vt:lpstr>Impact</vt:lpstr>
      <vt:lpstr>Montserrat</vt:lpstr>
      <vt:lpstr>Montserrat Light</vt:lpstr>
      <vt:lpstr>Times New Roman</vt:lpstr>
      <vt:lpstr>Wingdings</vt:lpstr>
      <vt:lpstr>Wingdings 2</vt:lpstr>
      <vt:lpstr>Dividend</vt:lpstr>
      <vt:lpstr>Marijuana: MYTHS, MEASURES AND MISUNDERSTANDINGS </vt:lpstr>
      <vt:lpstr>Status of Marijuana laws in CT</vt:lpstr>
      <vt:lpstr>Status of Marijuana Bills in the 2019 legislative session</vt:lpstr>
      <vt:lpstr>Status of Marijuana Bills in the 2020 legislative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black market is thriving in states that legalize retail sales</vt:lpstr>
      <vt:lpstr>PowerPoint Presentation</vt:lpstr>
      <vt:lpstr>PowerPoint Presentation</vt:lpstr>
      <vt:lpstr>PowerPoint Presentation</vt:lpstr>
      <vt:lpstr>PowerPoint Presentation</vt:lpstr>
      <vt:lpstr>In Colorado, African-Americans continue to be arrested at more than twice the rate of Whites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Town of Guilford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REEFER SANITY</dc:title>
  <dc:creator>Town of Guilford</dc:creator>
  <cp:lastModifiedBy>JOHN DAVIAU</cp:lastModifiedBy>
  <cp:revision>401</cp:revision>
  <dcterms:created xsi:type="dcterms:W3CDTF">2014-12-30T17:56:55Z</dcterms:created>
  <dcterms:modified xsi:type="dcterms:W3CDTF">2020-01-14T17:50:41Z</dcterms:modified>
</cp:coreProperties>
</file>